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7" r:id="rId3"/>
    <p:sldId id="328" r:id="rId4"/>
    <p:sldId id="257" r:id="rId5"/>
    <p:sldId id="305" r:id="rId6"/>
    <p:sldId id="289" r:id="rId7"/>
    <p:sldId id="298" r:id="rId8"/>
    <p:sldId id="292" r:id="rId9"/>
    <p:sldId id="293" r:id="rId10"/>
    <p:sldId id="325" r:id="rId11"/>
    <p:sldId id="295" r:id="rId12"/>
    <p:sldId id="280" r:id="rId13"/>
    <p:sldId id="282" r:id="rId14"/>
    <p:sldId id="284" r:id="rId15"/>
    <p:sldId id="286" r:id="rId16"/>
    <p:sldId id="285" r:id="rId17"/>
    <p:sldId id="269" r:id="rId18"/>
    <p:sldId id="323" r:id="rId19"/>
    <p:sldId id="324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05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FB52-BC0B-49CB-B197-5BEF10B5C0B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F314-7C18-4B49-883C-E49A13B1E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7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99682" y="3501008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6 - 7  ЛЕТ</a:t>
            </a:r>
            <a:endParaRPr lang="ru-RU" b="1" i="1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920" y="764704"/>
            <a:ext cx="5421940" cy="86409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Группа </a:t>
            </a:r>
            <a:r>
              <a:rPr lang="ru-RU" sz="4000" dirty="0" err="1" smtClean="0">
                <a:solidFill>
                  <a:schemeClr val="tx1"/>
                </a:solidFill>
              </a:rPr>
              <a:t>АБВГДейка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 bwMode="auto">
          <a:xfrm>
            <a:off x="2267744" y="5445224"/>
            <a:ext cx="54219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Руина С.С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28802"/>
            <a:ext cx="8713787" cy="46688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Georgia" pitchFamily="18" charset="0"/>
              </a:rPr>
              <a:t>Учите ребенка управлять </a:t>
            </a:r>
            <a:r>
              <a:rPr lang="ru-RU" dirty="0" smtClean="0">
                <a:latin typeface="Georgia" pitchFamily="18" charset="0"/>
              </a:rPr>
              <a:t>эмоциями</a:t>
            </a:r>
          </a:p>
          <a:p>
            <a:pPr algn="ctr">
              <a:buFontTx/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(на примере своего поведения)</a:t>
            </a:r>
          </a:p>
          <a:p>
            <a:pPr algn="ctr">
              <a:buFontTx/>
              <a:buNone/>
            </a:pPr>
            <a:r>
              <a:rPr lang="ru-RU" dirty="0"/>
              <a:t> </a:t>
            </a:r>
          </a:p>
        </p:txBody>
      </p:sp>
      <p:pic>
        <p:nvPicPr>
          <p:cNvPr id="1026" name="Picture 2" descr="C:\Users\User\Desktop\печать\мульт\960_540_5_luda_djec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129934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чать\мульт\_MG_125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129934"/>
            <a:ext cx="2793504" cy="17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чать\мульт\Strah-neudachi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5013176"/>
            <a:ext cx="280421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ечать\мульт\1000-2755e6cdf0f2866d017f9e0772c82b2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1" y="5092994"/>
            <a:ext cx="3000364" cy="16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355160" cy="562074"/>
          </a:xfrm>
          <a:solidFill>
            <a:srgbClr val="00B0F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Новообразования возраста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268799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может и делает не то, что ему хочется, а то, что нужно, что просит взрослый или определено правилами: воспринимает, запоминает, мыслит, оценивает свою деятельность;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первая реальная картина мира, о которой у ребенка формируется собственное мнение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начинает понимать свои чувства и переживания в полной мере и сообщает об этом взрослым;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очень важно как к ним относятся окружающие люди;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Происходит полное доверие взрослому, принятие его точки зрения. Отношение к взрослому как к единственному источнику достоверного знания;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1857364"/>
            <a:ext cx="7924800" cy="642942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8000"/>
                </a:solidFill>
              </a:rPr>
              <a:t>Дети 6-7 лет должны уметь: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2393950"/>
            <a:ext cx="816454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 геометрические фигуры, выделять их в предметах окружающего мира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Характеризовать пространственные взаимоотношения предметов(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справа-слева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над-под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на-за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сверху-снизу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Различать пространственное расположение фигур, деталей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плоскости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Классифицировать фигуры по форме, размеру, цвету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Мысленно находить часть целого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Достраивать фигуры по схеме, конструировать их из деталей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1612"/>
            <a:ext cx="8686800" cy="1428760"/>
          </a:xfrm>
        </p:spPr>
        <p:txBody>
          <a:bodyPr/>
          <a:lstStyle/>
          <a:p>
            <a:pPr eaLnBrk="1" hangingPunct="1"/>
            <a:r>
              <a:rPr lang="ru-RU" sz="3600" b="1" i="1" u="sng" dirty="0" smtClean="0">
                <a:solidFill>
                  <a:srgbClr val="FF0000"/>
                </a:solidFill>
                <a:latin typeface="Cooper Black" pitchFamily="18" charset="0"/>
              </a:rPr>
              <a:t>Речь</a:t>
            </a:r>
            <a:r>
              <a:rPr lang="ru-RU" sz="3600" i="1" u="sng" dirty="0" smtClean="0">
                <a:solidFill>
                  <a:srgbClr val="FF0000"/>
                </a:solidFill>
                <a:latin typeface="Cooper Black" pitchFamily="18" charset="0"/>
              </a:rPr>
              <a:t/>
            </a:r>
            <a:br>
              <a:rPr lang="ru-RU" sz="3600" i="1" u="sng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ru-RU" sz="3600" dirty="0" smtClean="0">
                <a:solidFill>
                  <a:srgbClr val="008000"/>
                </a:solidFill>
              </a:rPr>
              <a:t>дети 6-7 лет должны: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780928"/>
            <a:ext cx="8343900" cy="373856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произносить все звуки родного языка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различать и называть слова с определенным звуком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определять место звука в слове (начало–середина–конец)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Делить слова на слоги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Составлять слова из слогов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Иметь представление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Уметь согласовывать слова в роде, числе и падеже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Подбирать синонимы, антонимы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 разные способы образования слов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Пересказывать знакомые сказки и рассказы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рассказы и сказки по картинке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13508"/>
            <a:ext cx="8229600" cy="1143000"/>
          </a:xfrm>
        </p:spPr>
        <p:txBody>
          <a:bodyPr/>
          <a:lstStyle/>
          <a:p>
            <a:pPr eaLnBrk="1" hangingPunct="1"/>
            <a:r>
              <a:rPr lang="ru-RU" sz="7700" dirty="0" smtClean="0"/>
              <a:t>  </a:t>
            </a:r>
            <a:r>
              <a:rPr lang="en-US" sz="7700" dirty="0" smtClean="0"/>
              <a:t>  </a:t>
            </a:r>
            <a:r>
              <a:rPr lang="ru-RU" sz="7700" dirty="0" smtClean="0"/>
              <a:t>Моторика</a:t>
            </a:r>
          </a:p>
        </p:txBody>
      </p:sp>
      <p:sp>
        <p:nvSpPr>
          <p:cNvPr id="44035" name="AutoShape 4"/>
          <p:cNvSpPr>
            <a:spLocks noChangeArrowheads="1"/>
          </p:cNvSpPr>
          <p:nvPr/>
        </p:nvSpPr>
        <p:spPr bwMode="auto">
          <a:xfrm flipV="1">
            <a:off x="1763713" y="2627709"/>
            <a:ext cx="1008062" cy="1007914"/>
          </a:xfrm>
          <a:prstGeom prst="curvedRightArrow">
            <a:avLst>
              <a:gd name="adj1" fmla="val 20000"/>
              <a:gd name="adj2" fmla="val 40000"/>
              <a:gd name="adj3" fmla="val 359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7092950" y="4149725"/>
            <a:ext cx="1079500" cy="8636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923928" y="4464050"/>
            <a:ext cx="482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solidFill>
                  <a:srgbClr val="0000FF"/>
                </a:solidFill>
              </a:rPr>
              <a:t>крупная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2771775" y="2276872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i="1" dirty="0">
                <a:solidFill>
                  <a:srgbClr val="DB0954"/>
                </a:solidFill>
              </a:rPr>
              <a:t>мелкая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animBg="1"/>
      <p:bldP spid="44036" grpId="0" animBg="1"/>
      <p:bldP spid="44037" grpId="0"/>
      <p:bldP spid="440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772816"/>
            <a:ext cx="6408439" cy="911696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DB0954"/>
                </a:solidFill>
              </a:rPr>
              <a:t>Мелкая моторика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2348880"/>
            <a:ext cx="2447925" cy="3906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400" i="1" dirty="0" smtClean="0">
              <a:solidFill>
                <a:srgbClr val="A5073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dirty="0" smtClean="0">
                <a:solidFill>
                  <a:srgbClr val="A5073F"/>
                </a:solidFill>
              </a:rPr>
              <a:t>Ребенок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dirty="0" smtClean="0">
                <a:solidFill>
                  <a:srgbClr val="A5073F"/>
                </a:solidFill>
              </a:rPr>
              <a:t>должен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i="1" dirty="0" smtClean="0">
                <a:solidFill>
                  <a:srgbClr val="A5073F"/>
                </a:solidFill>
              </a:rPr>
              <a:t>уметь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267744" y="2492896"/>
            <a:ext cx="6876257" cy="475245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прямые, а не дрожащие линии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«Видеть строку» и писать в ней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Видеть клеточки и точно вести по ним рисунок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по линии, отрывая карандаш не более трех раз, без многократного наведения по одному и тому же месту, без сильного нажима на бумагу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16832"/>
            <a:ext cx="7139136" cy="868958"/>
          </a:xfrm>
        </p:spPr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0000FF"/>
                </a:solidFill>
              </a:rPr>
              <a:t>Крупная моторика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067" y="2492896"/>
            <a:ext cx="2738438" cy="4141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43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dirty="0" smtClean="0">
                <a:solidFill>
                  <a:schemeClr val="tx2"/>
                </a:solidFill>
              </a:rPr>
              <a:t>Ребенок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dirty="0" smtClean="0">
                <a:solidFill>
                  <a:schemeClr val="tx2"/>
                </a:solidFill>
              </a:rPr>
              <a:t>должен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300" i="1" dirty="0" smtClean="0">
                <a:solidFill>
                  <a:schemeClr val="tx2"/>
                </a:solidFill>
              </a:rPr>
              <a:t>уметь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627784" y="2638899"/>
            <a:ext cx="6264696" cy="42148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 и твердо ходить, бегать, прыгать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 ловить и кидать мяч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протяжении некоторого времени носить не очень легкие вещи, большие предметы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Застегивать пуговицы, завязывать шнурки и т.п.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280223"/>
            <a:ext cx="892971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		</a:t>
            </a:r>
            <a:r>
              <a:rPr kumimoji="0" lang="ru-RU" sz="2800" b="1" i="1" u="sng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i="1" u="sng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навыки количественного и порядкового счета в пределах 10.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со счетом в пределах 20 без операций над числами.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числами второго десятка.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понимание отношений между числами натурального ряда (7 больше 6 на 1, а 6 меньше 7 на 1), умение увеличивать и уменьшать каждое число на 1 (в пределах 10).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называть числа в прямом и обратном порядке (устный счет), последующее и предыдущее число к названному или обозначенному цифрой, определять пропущенное число.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составом чисел в пределах 10.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раскладывать число на два меньших и составлять из двух меньших большее (в пределах 10, на наглядной основе).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монетами достоинством 1, 5, 10 копеек, 1, 2, 5, 10 рублей (различение, набор и размен монет).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при решении задач пользоваться знаками действий: плюс (+), минус (–) и знаком отношения равно (=).</a:t>
            </a:r>
          </a:p>
          <a:p>
            <a:pPr lvl="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>
                <a:solidFill>
                  <a:srgbClr val="990000"/>
                </a:solidFill>
                <a:latin typeface="Georgia" pitchFamily="18" charset="0"/>
              </a:rPr>
              <a:t>Советы родителям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2071678"/>
            <a:ext cx="6250001" cy="45259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совет – будьте внимательны к ребенку, любите его, но не «привязывайте» к себе, пусть у него будут друзья, свой круг общения. Будьте готовы поддержать ребенка, выслушать и ободрить его. Залог успеха – доброжелательные и открытые отношения в семье. Справиться с проблемой легче, когда она только возникла и не привела еще к негативным последствиям.</a:t>
            </a:r>
          </a:p>
        </p:txBody>
      </p:sp>
      <p:pic>
        <p:nvPicPr>
          <p:cNvPr id="19460" name="Picture 4" descr="cem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30270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28802"/>
            <a:ext cx="8640762" cy="46688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Georgia" pitchFamily="18" charset="0"/>
              </a:rPr>
              <a:t>Поощряйте общение со сверстниками</a:t>
            </a:r>
          </a:p>
          <a:p>
            <a:pPr algn="ctr">
              <a:buFontTx/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User\Desktop\IMG_20201009_094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201009_09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06465"/>
            <a:ext cx="2258075" cy="30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201009_100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04" y="2506465"/>
            <a:ext cx="2258075" cy="30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В этом учебном году будут реализовываться такие направления как</a:t>
            </a:r>
            <a:r>
              <a:rPr lang="en-US" sz="2000" dirty="0" smtClean="0"/>
              <a:t>:</a:t>
            </a:r>
            <a:r>
              <a:rPr lang="ru-RU" sz="2000" dirty="0" smtClean="0"/>
              <a:t> проектная деятельность, кружковая работа.</a:t>
            </a:r>
          </a:p>
          <a:p>
            <a:pPr marL="0" indent="0" algn="just">
              <a:buNone/>
            </a:pPr>
            <a:r>
              <a:rPr lang="ru-RU" sz="2000" dirty="0" smtClean="0"/>
              <a:t>Проект «Скоро в школу» – руководитель Руина С.С. </a:t>
            </a:r>
          </a:p>
          <a:p>
            <a:pPr marL="0" indent="0" algn="just">
              <a:buNone/>
            </a:pPr>
            <a:r>
              <a:rPr lang="ru-RU" sz="2000" b="1" dirty="0"/>
              <a:t>Цель проекта: </a:t>
            </a:r>
            <a:r>
              <a:rPr lang="ru-RU" sz="2000" dirty="0"/>
              <a:t>формировать представления  о школе и положительное  отношение к школьной жизни</a:t>
            </a:r>
            <a:r>
              <a:rPr lang="ru-RU" sz="2000" dirty="0" smtClean="0"/>
              <a:t>.</a:t>
            </a:r>
          </a:p>
          <a:p>
            <a:pPr marL="0" lvl="0" indent="0">
              <a:buNone/>
            </a:pPr>
            <a:r>
              <a:rPr lang="ru-RU" sz="2000" dirty="0" smtClean="0"/>
              <a:t>Кружок «Волшебная иголочка» (техника </a:t>
            </a:r>
            <a:r>
              <a:rPr lang="ru-RU" sz="2000" dirty="0" err="1" smtClean="0"/>
              <a:t>изонить</a:t>
            </a:r>
            <a:r>
              <a:rPr lang="ru-RU" sz="2000" dirty="0" smtClean="0"/>
              <a:t>) - руководитель Руина С.С.</a:t>
            </a:r>
          </a:p>
          <a:p>
            <a:pPr marL="0" lvl="0" indent="0">
              <a:buNone/>
            </a:pPr>
            <a:r>
              <a:rPr lang="ru-RU" sz="2000" b="1" dirty="0" smtClean="0"/>
              <a:t>Цель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Знакомство </a:t>
            </a:r>
            <a:r>
              <a:rPr lang="ru-RU" sz="2000" dirty="0"/>
              <a:t>детей с новым видом художественно-творческой деятельности – техника «</a:t>
            </a:r>
            <a:r>
              <a:rPr lang="ru-RU" sz="2000" dirty="0" err="1"/>
              <a:t>изонить</a:t>
            </a:r>
            <a:r>
              <a:rPr lang="ru-RU" sz="2000" dirty="0" smtClean="0"/>
              <a:t>»;</a:t>
            </a:r>
            <a:r>
              <a:rPr lang="ru-RU" sz="2000" dirty="0"/>
              <a:t> </a:t>
            </a:r>
            <a:r>
              <a:rPr lang="ru-RU" sz="2000" dirty="0" smtClean="0"/>
              <a:t>Развитие </a:t>
            </a:r>
            <a:r>
              <a:rPr lang="ru-RU" sz="2000" dirty="0"/>
              <a:t>навыков ручного труда у детей старшего и подготовительного дошкольного </a:t>
            </a:r>
            <a:r>
              <a:rPr lang="ru-RU" sz="2000" dirty="0" smtClean="0"/>
              <a:t>возраста; Поддержание </a:t>
            </a:r>
            <a:r>
              <a:rPr lang="ru-RU" sz="2000" dirty="0"/>
              <a:t>интереса детей к художественно – творческой деятельности.</a:t>
            </a:r>
          </a:p>
          <a:p>
            <a:pPr marL="0" indent="0" algn="just">
              <a:buNone/>
            </a:pPr>
            <a:r>
              <a:rPr lang="ru-RU" sz="2000" dirty="0" smtClean="0"/>
              <a:t>Кружок «Коробочка» (поделки из спичечных коробков) – руководитель Судакова С.Ю.</a:t>
            </a:r>
            <a:endParaRPr lang="ru-RU" sz="20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162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429000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Изонить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757"/>
            <a:ext cx="1979712" cy="2639616"/>
          </a:xfrm>
        </p:spPr>
      </p:pic>
      <p:pic>
        <p:nvPicPr>
          <p:cNvPr id="1026" name="Picture 2" descr="C:\Users\User\Desktop\Фотоотчет по кружку\IMG_20201022_16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70832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отчет по кружку\IMG_20201022_163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00507"/>
            <a:ext cx="1921960" cy="25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отчет по кружку\IMG_20201022_163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000508"/>
            <a:ext cx="1921959" cy="25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отчет по кружку\IMG_20201022_163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25143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Фотоотчет по кружку\IMG_20201015_120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07796"/>
            <a:ext cx="2747144" cy="20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0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348880"/>
            <a:ext cx="74631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		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Возраст </a:t>
            </a:r>
            <a:r>
              <a:rPr lang="ru-RU" sz="2800" dirty="0" smtClean="0">
                <a:solidFill>
                  <a:srgbClr val="0070C0"/>
                </a:solidFill>
              </a:rPr>
              <a:t>6 - 7 лет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дошкольный возраст — период познания мира человеческих отношений, творчества и подготовки к следующему, совершенно новому этапу в его жизни — обучению в школе. 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Игровая деятельность</a:t>
            </a:r>
            <a:endParaRPr lang="ru-R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В сюжетно-ролевых играх дети осваивают сложные взаимодействия людей, жизненные ситуации</a:t>
            </a:r>
          </a:p>
          <a:p>
            <a:r>
              <a:rPr lang="ru-RU" sz="2000" dirty="0" smtClean="0"/>
              <a:t>Игровое пространство усложняется. </a:t>
            </a:r>
          </a:p>
          <a:p>
            <a:r>
              <a:rPr lang="ru-RU" sz="2000" dirty="0" smtClean="0"/>
              <a:t>При организации совместных игр дети используют договор, умеют учитывать интересы других, в некоторой степени сдерживать эмоциональные порывы.</a:t>
            </a:r>
          </a:p>
          <a:p>
            <a:r>
              <a:rPr lang="ru-RU" sz="2000" dirty="0" smtClean="0"/>
              <a:t>Происходит постепенный переход от игры как ведущей деятельности к учению.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Конструирование</a:t>
            </a: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Дети подготовительной к школе группы в значительной степени освоили конструирование из строительного материала.</a:t>
            </a:r>
            <a:endParaRPr lang="ru-RU" sz="2000" dirty="0">
              <a:solidFill>
                <a:srgbClr val="0000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 В этом возрасте дети уже могут освоить сложные формы сложения из листа бумаги и придумывать собственные, но этому их нужно специально обучать. Данный вид деятельности не просто доступен детям — он важен для углубления их пространственных представлений.</a:t>
            </a:r>
            <a:endParaRPr lang="ru-RU" sz="2000" dirty="0">
              <a:solidFill>
                <a:srgbClr val="000000"/>
              </a:solidFill>
            </a:endParaRPr>
          </a:p>
          <a:p>
            <a:pPr marL="457200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Усложняется конструирование из природного материала.</a:t>
            </a:r>
            <a:endParaRPr lang="ru-RU" sz="2000" dirty="0">
              <a:solidFill>
                <a:srgbClr val="00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056686"/>
            <a:ext cx="86133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Изобразительная деятельность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0485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Образы из окружающей жизни и литературных произведений, передаваемые детьми в изобразительной деятельности, становятся сложнее. Рисунки приобретают более детализированный характер, обогащается их цветовая гамма.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pPr marL="70485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Более явными становятся различия между рисунками мальчиков и девочек.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pPr marL="70485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Изображение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человека становится еще более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детализированным и пропорциональным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pPr marL="704850" indent="-342900"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Появляются пальцы на руках, глаза, рот, нос, брови, подбородок. Одежда может быть украшена различными деталями.</a:t>
            </a:r>
            <a:endParaRPr lang="ru-RU" sz="1600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568952" cy="481028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Развивается звуковая сторона, грамматический строй, лексика.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Развивается связная речь.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 высказываниях детей отражаются как расширяющийся словарь, так и характер ощущений, формирующихся в этом возрасте.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Дети начинают активно употреблять обобщающие существительные, синонимы, антонимы, прилагательные и т.д. 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Развиваются диалогическая и некоторые виды монологической речи.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    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07196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Эмоции</a:t>
            </a:r>
          </a:p>
          <a:p>
            <a:pPr algn="just"/>
            <a:r>
              <a:rPr lang="ru-RU" sz="2000" dirty="0" smtClean="0"/>
              <a:t>У ребенка развито устойчивое положительное отношение к себе, уверенность в своих силах. Он в состоянии проявить эмоциональность и самостоятельность в решении социальных и бытовых задач. Возникает критическое отношение к оценке взрослого и сверстника. Оценивание сверстника помогает ребенку оценивать самого себя.</a:t>
            </a:r>
          </a:p>
          <a:p>
            <a:pPr algn="just"/>
            <a:r>
              <a:rPr lang="ru-RU" sz="2000" dirty="0" smtClean="0"/>
              <a:t>О моральных качествах ребенок судит главным образом по своему поведению, которое или согласуется с нормами, принятыми в семье и коллективе сверстников, или не вписывается в систему этих отношений.</a:t>
            </a:r>
          </a:p>
          <a:p>
            <a:pPr algn="just"/>
            <a:r>
              <a:rPr lang="ru-RU" sz="2000" dirty="0" smtClean="0"/>
              <a:t>Самооценка ребёнка старшего дошкольного возраста достаточно адекватна, более характерно её завышение, чем занижение. Ребёнок более объективно оценивает результат деятельности, чем поведение.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711</TotalTime>
  <Words>443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ВОЗРАСТНЫЕ  ОСОБЕННОСТИ       ДЕТЕЙ 6 - 7  ЛЕТ</vt:lpstr>
      <vt:lpstr>Презентация PowerPoint</vt:lpstr>
      <vt:lpstr>Изонить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Новообразования возраста </vt:lpstr>
      <vt:lpstr>Дети 6-7 лет должны уметь:</vt:lpstr>
      <vt:lpstr>Речь дети 6-7 лет должны:</vt:lpstr>
      <vt:lpstr>    Моторика</vt:lpstr>
      <vt:lpstr>Мелкая моторика</vt:lpstr>
      <vt:lpstr>Крупная моторика</vt:lpstr>
      <vt:lpstr>Презентация PowerPoint</vt:lpstr>
      <vt:lpstr>Советы родителям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ИРИНА</dc:creator>
  <cp:lastModifiedBy>Пользователь Windows</cp:lastModifiedBy>
  <cp:revision>78</cp:revision>
  <dcterms:created xsi:type="dcterms:W3CDTF">2013-10-18T17:44:48Z</dcterms:created>
  <dcterms:modified xsi:type="dcterms:W3CDTF">2020-10-25T07:41:15Z</dcterms:modified>
</cp:coreProperties>
</file>