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91" r:id="rId2"/>
    <p:sldId id="333" r:id="rId3"/>
    <p:sldId id="334" r:id="rId4"/>
    <p:sldId id="308" r:id="rId5"/>
    <p:sldId id="301" r:id="rId6"/>
    <p:sldId id="309" r:id="rId7"/>
    <p:sldId id="338" r:id="rId8"/>
    <p:sldId id="339" r:id="rId9"/>
    <p:sldId id="317" r:id="rId10"/>
    <p:sldId id="298" r:id="rId11"/>
    <p:sldId id="310" r:id="rId12"/>
    <p:sldId id="311" r:id="rId13"/>
    <p:sldId id="304" r:id="rId14"/>
    <p:sldId id="288" r:id="rId15"/>
    <p:sldId id="307" r:id="rId16"/>
    <p:sldId id="274" r:id="rId17"/>
    <p:sldId id="326" r:id="rId18"/>
    <p:sldId id="327" r:id="rId19"/>
    <p:sldId id="280" r:id="rId20"/>
    <p:sldId id="328" r:id="rId21"/>
    <p:sldId id="320" r:id="rId22"/>
    <p:sldId id="318" r:id="rId23"/>
    <p:sldId id="321" r:id="rId24"/>
    <p:sldId id="322" r:id="rId25"/>
    <p:sldId id="323" r:id="rId26"/>
    <p:sldId id="324" r:id="rId27"/>
    <p:sldId id="325" r:id="rId28"/>
    <p:sldId id="329" r:id="rId29"/>
    <p:sldId id="330" r:id="rId30"/>
    <p:sldId id="331" r:id="rId31"/>
    <p:sldId id="282" r:id="rId32"/>
    <p:sldId id="271" r:id="rId33"/>
    <p:sldId id="272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C13373B-900D-4BAA-AA9E-13B8A1B5324D}">
          <p14:sldIdLst>
            <p14:sldId id="291"/>
            <p14:sldId id="333"/>
            <p14:sldId id="334"/>
            <p14:sldId id="308"/>
            <p14:sldId id="301"/>
            <p14:sldId id="309"/>
            <p14:sldId id="338"/>
            <p14:sldId id="339"/>
          </p14:sldIdLst>
        </p14:section>
        <p14:section name="Раздел без заголовка" id="{B4808798-0034-4F00-82C9-145831CF1A99}">
          <p14:sldIdLst>
            <p14:sldId id="317"/>
            <p14:sldId id="298"/>
            <p14:sldId id="310"/>
            <p14:sldId id="311"/>
            <p14:sldId id="304"/>
            <p14:sldId id="288"/>
            <p14:sldId id="307"/>
            <p14:sldId id="274"/>
            <p14:sldId id="326"/>
            <p14:sldId id="327"/>
            <p14:sldId id="280"/>
            <p14:sldId id="328"/>
            <p14:sldId id="320"/>
            <p14:sldId id="318"/>
            <p14:sldId id="321"/>
            <p14:sldId id="322"/>
            <p14:sldId id="323"/>
            <p14:sldId id="324"/>
            <p14:sldId id="325"/>
            <p14:sldId id="329"/>
            <p14:sldId id="330"/>
            <p14:sldId id="331"/>
            <p14:sldId id="282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94660"/>
  </p:normalViewPr>
  <p:slideViewPr>
    <p:cSldViewPr>
      <p:cViewPr varScale="1">
        <p:scale>
          <a:sx n="70" d="100"/>
          <a:sy n="70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7622FD-B1CA-44A6-B7B2-C60785B94C8A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1E399-42E5-49A9-8202-E23FBAC1B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188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11E399-42E5-49A9-8202-E23FBAC1BD4B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830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172431" y="3573016"/>
            <a:ext cx="7358063" cy="2808312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ВОЗРАСТНЫЕ  ОСОБЕННОСТИ  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    ДЕТЕЙ СТАРШЕГО ДОШКОЛЬНОГО ВОЗРАСТА  5-6 ЛЕТ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Средняя </a:t>
            </a:r>
            <a:r>
              <a:rPr lang="ru-RU" sz="2800" b="1" dirty="0">
                <a:solidFill>
                  <a:srgbClr val="7030A0"/>
                </a:solidFill>
              </a:rPr>
              <a:t>группа </a:t>
            </a:r>
            <a:r>
              <a:rPr lang="ru-RU" sz="2800" b="1" dirty="0" smtClean="0">
                <a:solidFill>
                  <a:srgbClr val="7030A0"/>
                </a:solidFill>
              </a:rPr>
              <a:t>Фантазеры</a:t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>
                <a:solidFill>
                  <a:srgbClr val="7030A0"/>
                </a:solidFill>
              </a:rPr>
              <a:t/>
            </a:r>
            <a:br>
              <a:rPr lang="ru-RU" sz="2800" b="1" dirty="0">
                <a:solidFill>
                  <a:srgbClr val="7030A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Воспитатель</a:t>
            </a:r>
            <a:r>
              <a:rPr lang="ru-RU" sz="2400" dirty="0">
                <a:solidFill>
                  <a:srgbClr val="002060"/>
                </a:solidFill>
              </a:rPr>
              <a:t>: 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Кайбазакова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Татьяна Николаевна</a:t>
            </a:r>
            <a:br>
              <a:rPr lang="ru-RU" sz="2400" dirty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Село Первомайское - 2020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16632"/>
            <a:ext cx="8424937" cy="767008"/>
          </a:xfrm>
        </p:spPr>
        <p:txBody>
          <a:bodyPr rtlCol="0">
            <a:normAutofit fontScale="62500" lnSpcReduction="2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Муниципальное автономное дошкольное образовательное учреждение общеразвивающего вида детский сад Родничок Первомайского района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6444208" y="5497264"/>
            <a:ext cx="2088233" cy="767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endParaRPr lang="ru-RU" dirty="0" smtClean="0"/>
          </a:p>
        </p:txBody>
      </p:sp>
      <p:pic>
        <p:nvPicPr>
          <p:cNvPr id="5" name="Picture 2" descr="https://simdou88.crimea-school.ru/sites/default/files/images/img0_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15216" y="1013659"/>
            <a:ext cx="2249273" cy="1451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116853"/>
      </p:ext>
    </p:extLst>
  </p:cSld>
  <p:clrMapOvr>
    <a:masterClrMapping/>
  </p:clrMapOvr>
  <p:transition spd="slow" advTm="4166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20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3" grpId="0" build="p"/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Различные виды деятельности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204864"/>
            <a:ext cx="8075240" cy="3921299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Парциальные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Путешествие в мир математики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Автор М.К.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Ивлева</a:t>
            </a:r>
          </a:p>
          <a:p>
            <a:pPr>
              <a:buFontTx/>
              <a:buChar char="-"/>
            </a:pP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Лего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-конструирование»;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Программа конструирования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«Умные пальчики»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И.А. Лыковой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90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7"/>
    </mc:Choice>
    <mc:Fallback xmlns="">
      <p:transition spd="slow" advTm="737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/>
          <a:lstStyle/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Кружковая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деятельность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Кружок по художественному конструированию  из бумаги «</a:t>
            </a:r>
            <a:r>
              <a:rPr lang="ru-RU" b="1" dirty="0" smtClean="0">
                <a:solidFill>
                  <a:srgbClr val="002060"/>
                </a:solidFill>
              </a:rPr>
              <a:t>Волшебный </a:t>
            </a:r>
            <a:r>
              <a:rPr lang="ru-RU" b="1" dirty="0" err="1" smtClean="0">
                <a:solidFill>
                  <a:srgbClr val="002060"/>
                </a:solidFill>
              </a:rPr>
              <a:t>квиллинг</a:t>
            </a:r>
            <a:r>
              <a:rPr lang="ru-RU" b="1" dirty="0" smtClean="0">
                <a:solidFill>
                  <a:srgbClr val="002060"/>
                </a:solidFill>
              </a:rPr>
              <a:t>».</a:t>
            </a:r>
            <a:endParaRPr lang="ru-RU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dirty="0" err="1">
                <a:solidFill>
                  <a:srgbClr val="7030A0"/>
                </a:solidFill>
              </a:rPr>
              <a:t>Кайбазакова</a:t>
            </a:r>
            <a:r>
              <a:rPr lang="ru-RU" dirty="0">
                <a:solidFill>
                  <a:srgbClr val="7030A0"/>
                </a:solidFill>
              </a:rPr>
              <a:t> Т. Н.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Кружок </a:t>
            </a:r>
            <a:r>
              <a:rPr lang="ru-RU" dirty="0" smtClean="0">
                <a:solidFill>
                  <a:srgbClr val="002060"/>
                </a:solidFill>
              </a:rPr>
              <a:t>по декоративно-прикладному </a:t>
            </a:r>
            <a:r>
              <a:rPr lang="ru-RU" dirty="0">
                <a:solidFill>
                  <a:srgbClr val="002060"/>
                </a:solidFill>
              </a:rPr>
              <a:t>т</a:t>
            </a:r>
            <a:r>
              <a:rPr lang="ru-RU" dirty="0" smtClean="0">
                <a:solidFill>
                  <a:srgbClr val="002060"/>
                </a:solidFill>
              </a:rPr>
              <a:t>ворчеству </a:t>
            </a:r>
            <a:r>
              <a:rPr lang="ru-RU" b="1" dirty="0" smtClean="0">
                <a:solidFill>
                  <a:srgbClr val="002060"/>
                </a:solidFill>
              </a:rPr>
              <a:t>«Разноцветные крупинки».</a:t>
            </a:r>
            <a:endParaRPr lang="ru-RU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Юдина Н. 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2164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7"/>
    </mc:Choice>
    <mc:Fallback xmlns="">
      <p:transition spd="slow" advTm="56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29600" cy="432048"/>
          </a:xfrm>
        </p:spPr>
        <p:txBody>
          <a:bodyPr/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Проектная деятельность 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Проект: </a:t>
            </a:r>
            <a:r>
              <a:rPr lang="ru-RU" b="1" dirty="0" smtClean="0">
                <a:solidFill>
                  <a:srgbClr val="7030A0"/>
                </a:solidFill>
              </a:rPr>
              <a:t>«Развитие речи посредством </a:t>
            </a:r>
            <a:r>
              <a:rPr lang="ru-RU" b="1" dirty="0">
                <a:solidFill>
                  <a:srgbClr val="7030A0"/>
                </a:solidFill>
              </a:rPr>
              <a:t>дидактической игры</a:t>
            </a:r>
            <a:r>
              <a:rPr lang="en-US" b="1" dirty="0">
                <a:solidFill>
                  <a:srgbClr val="7030A0"/>
                </a:solidFill>
              </a:rPr>
              <a:t>»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>
                <a:solidFill>
                  <a:srgbClr val="7030A0"/>
                </a:solidFill>
              </a:rPr>
              <a:t>Кайбазакова</a:t>
            </a: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u="sng" dirty="0">
                <a:solidFill>
                  <a:srgbClr val="7030A0"/>
                </a:solidFill>
              </a:rPr>
              <a:t>Т. Н.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58641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</a:rPr>
              <a:t>.</a:t>
            </a: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376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4"/>
    </mc:Choice>
    <mc:Fallback xmlns="">
      <p:transition spd="slow" advTm="58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490066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Взаимодействие с родителями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Сайт детского сада;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Общение в группе через </a:t>
            </a:r>
            <a:r>
              <a:rPr lang="ru-RU" b="1" dirty="0" err="1" smtClean="0">
                <a:solidFill>
                  <a:srgbClr val="7030A0"/>
                </a:solidFill>
              </a:rPr>
              <a:t>вацап</a:t>
            </a:r>
            <a:r>
              <a:rPr lang="ru-RU" b="1" dirty="0" smtClean="0">
                <a:solidFill>
                  <a:srgbClr val="7030A0"/>
                </a:solidFill>
              </a:rPr>
              <a:t>;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Консультации для родителей (буклеты, папки передвижки);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Индивидуальные беседы;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Информационные стенды.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1181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"/>
    </mc:Choice>
    <mc:Fallback xmlns="">
      <p:transition spd="slow" advTm="6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722313" y="4221088"/>
            <a:ext cx="7772400" cy="1979935"/>
          </a:xfrm>
        </p:spPr>
        <p:txBody>
          <a:bodyPr/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Какой он?</a:t>
            </a:r>
            <a:endParaRPr lang="ru-RU" sz="8000" dirty="0">
              <a:solidFill>
                <a:srgbClr val="FF000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722313" y="2132857"/>
            <a:ext cx="7772400" cy="1584175"/>
          </a:xfrm>
        </p:spPr>
        <p:txBody>
          <a:bodyPr/>
          <a:lstStyle/>
          <a:p>
            <a:pPr algn="ctr"/>
            <a:r>
              <a:rPr lang="ru-RU" sz="4000" b="1" dirty="0" smtClean="0">
                <a:solidFill>
                  <a:srgbClr val="00B050"/>
                </a:solidFill>
              </a:rPr>
              <a:t>СТАРШИЙ ДОШКОЛЬНЫЙ ВОЗРАСТ</a:t>
            </a:r>
            <a:endParaRPr lang="ru-RU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687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2"/>
    </mc:Choice>
    <mc:Fallback xmlns="">
      <p:transition spd="slow" advTm="1552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8002" y="620688"/>
            <a:ext cx="65527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+mn-lt"/>
              </a:rPr>
              <a:t>Возраст 5-6 лет - это старший дошкольный возраст. Он является очень важным возрастом в развитии познавательной сферы ребенка, интеллектуальной и личностной</a:t>
            </a:r>
            <a:r>
              <a:rPr lang="ru-RU" sz="28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3950634"/>
            <a:ext cx="63367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+mn-lt"/>
              </a:rPr>
              <a:t>В 5-6 лет ребенок как губка впитывает всю познавательную информацию.</a:t>
            </a:r>
          </a:p>
        </p:txBody>
      </p:sp>
    </p:spTree>
    <p:extLst>
      <p:ext uri="{BB962C8B-B14F-4D97-AF65-F5344CB8AC3E}">
        <p14:creationId xmlns:p14="http://schemas.microsoft.com/office/powerpoint/2010/main" val="4134631954"/>
      </p:ext>
    </p:extLst>
  </p:cSld>
  <p:clrMapOvr>
    <a:masterClrMapping/>
  </p:clrMapOvr>
  <p:transition spd="slow" advTm="736">
    <p:pull dir="l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</a:rPr>
              <a:t>Социально-коммуникативное развитие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38396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solidFill>
                  <a:srgbClr val="7030A0"/>
                </a:solidFill>
              </a:rPr>
              <a:t>Все больший интерес ребенка 5-ти лет направляется на сферу </a:t>
            </a:r>
            <a:r>
              <a:rPr lang="ru-RU" b="1" i="1" dirty="0">
                <a:solidFill>
                  <a:srgbClr val="7030A0"/>
                </a:solidFill>
              </a:rPr>
              <a:t>взаимоотношений между людьми</a:t>
            </a:r>
            <a:r>
              <a:rPr lang="ru-RU" dirty="0">
                <a:solidFill>
                  <a:srgbClr val="7030A0"/>
                </a:solidFill>
              </a:rPr>
              <a:t>. Оценки взрослого подвергаются критическому анализу и сравнению со своими собственными. Под воздействием этих оценок представления ребёнка о Я-реальном и Я-идеальном дифференцируются более четко.</a:t>
            </a:r>
          </a:p>
        </p:txBody>
      </p:sp>
    </p:spTree>
    <p:extLst>
      <p:ext uri="{BB962C8B-B14F-4D97-AF65-F5344CB8AC3E}">
        <p14:creationId xmlns:p14="http://schemas.microsoft.com/office/powerpoint/2010/main" val="2214738701"/>
      </p:ext>
    </p:extLst>
  </p:cSld>
  <p:clrMapOvr>
    <a:masterClrMapping/>
  </p:clrMapOvr>
  <p:transition spd="slow" advTm="605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23528" y="3764072"/>
            <a:ext cx="82809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lang="ru-RU" sz="2800" dirty="0">
              <a:solidFill>
                <a:srgbClr val="00206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2276872"/>
            <a:ext cx="8424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7030A0"/>
                </a:solidFill>
              </a:rPr>
              <a:t>К этому периоду жизни у ребенка накапливается достаточно большой багаж знаний, который продолжает интенсивно пополняться. Ребенок стремится поделиться своими знаниями и впечатлениями со сверстниками, что </a:t>
            </a:r>
            <a:r>
              <a:rPr lang="ru-RU" sz="2800" dirty="0" smtClean="0">
                <a:solidFill>
                  <a:srgbClr val="7030A0"/>
                </a:solidFill>
              </a:rPr>
              <a:t>способствует </a:t>
            </a:r>
            <a:r>
              <a:rPr lang="ru-RU" sz="2800" dirty="0">
                <a:solidFill>
                  <a:srgbClr val="7030A0"/>
                </a:solidFill>
              </a:rPr>
              <a:t>появлению </a:t>
            </a:r>
            <a:r>
              <a:rPr lang="ru-RU" sz="2800" b="1" i="1" dirty="0">
                <a:solidFill>
                  <a:srgbClr val="7030A0"/>
                </a:solidFill>
              </a:rPr>
              <a:t>познавательной мотивации в общении</a:t>
            </a:r>
            <a:r>
              <a:rPr lang="ru-RU" sz="2800" dirty="0">
                <a:solidFill>
                  <a:srgbClr val="7030A0"/>
                </a:solidFill>
              </a:rPr>
              <a:t>. С другой стороны, широкий кругозор ребенка может являться фактором, позитивно влияющем на его успешность среди </a:t>
            </a:r>
            <a:r>
              <a:rPr lang="ru-RU" sz="2800" dirty="0" smtClean="0">
                <a:solidFill>
                  <a:srgbClr val="7030A0"/>
                </a:solidFill>
              </a:rPr>
              <a:t>сверстников.</a:t>
            </a:r>
            <a:endParaRPr lang="ru-RU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175151"/>
      </p:ext>
    </p:extLst>
  </p:cSld>
  <p:clrMapOvr>
    <a:masterClrMapping/>
  </p:clrMapOvr>
  <p:transition spd="slow" advTm="903">
    <p:zoom dir="in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5" y="2348880"/>
            <a:ext cx="847952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7030A0"/>
                </a:solidFill>
              </a:rPr>
              <a:t>Происходит дальнейшее развитие познавательной сферы ребенка;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7030A0"/>
                </a:solidFill>
              </a:rPr>
              <a:t>развитие произвольности и волевых качеств;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7030A0"/>
                </a:solidFill>
              </a:rPr>
              <a:t>появляется интерес к арифметике и чтению;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7030A0"/>
                </a:solidFill>
              </a:rPr>
              <a:t>запоминание </a:t>
            </a:r>
            <a:r>
              <a:rPr lang="ru-RU" sz="2800" dirty="0">
                <a:solidFill>
                  <a:srgbClr val="7030A0"/>
                </a:solidFill>
              </a:rPr>
              <a:t>становится целенаправленным;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7030A0"/>
                </a:solidFill>
              </a:rPr>
              <a:t>развивается  коммуникативная  и планирующая функция речи;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7030A0"/>
                </a:solidFill>
              </a:rPr>
              <a:t>у ребенка появляются устойчивые чувства и отношения;</a:t>
            </a:r>
          </a:p>
        </p:txBody>
      </p:sp>
    </p:spTree>
    <p:extLst>
      <p:ext uri="{BB962C8B-B14F-4D97-AF65-F5344CB8AC3E}">
        <p14:creationId xmlns:p14="http://schemas.microsoft.com/office/powerpoint/2010/main" val="408853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Формируются высшие чувства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Моральные:               - </a:t>
            </a:r>
            <a:r>
              <a:rPr lang="ru-RU" sz="2800" b="1" dirty="0" smtClean="0">
                <a:solidFill>
                  <a:srgbClr val="7030A0"/>
                </a:solidFill>
              </a:rPr>
              <a:t>чувство гордости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                                                 - чувство стыда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                                                 -чувство дружбы.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Интеллектуальные:  -</a:t>
            </a:r>
            <a:r>
              <a:rPr lang="ru-RU" sz="2800" b="1" dirty="0" smtClean="0">
                <a:solidFill>
                  <a:srgbClr val="7030A0"/>
                </a:solidFill>
              </a:rPr>
              <a:t>любознательность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                                                 -интерес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                                                 -удивление</a:t>
            </a:r>
            <a:r>
              <a:rPr lang="en-US" sz="2800" b="1" dirty="0" smtClean="0">
                <a:solidFill>
                  <a:srgbClr val="7030A0"/>
                </a:solidFill>
              </a:rPr>
              <a:t>.</a:t>
            </a:r>
            <a:endParaRPr lang="ru-RU" sz="2800" b="1" dirty="0" smtClean="0">
              <a:solidFill>
                <a:srgbClr val="7030A0"/>
              </a:solidFill>
            </a:endParaRPr>
          </a:p>
          <a:p>
            <a:r>
              <a:rPr lang="ru-RU" b="1" dirty="0" smtClean="0">
                <a:solidFill>
                  <a:srgbClr val="7030A0"/>
                </a:solidFill>
              </a:rPr>
              <a:t>Эстетические:             </a:t>
            </a:r>
            <a:r>
              <a:rPr lang="ru-RU" sz="2800" b="1" dirty="0" smtClean="0">
                <a:solidFill>
                  <a:srgbClr val="7030A0"/>
                </a:solidFill>
              </a:rPr>
              <a:t>-чувство прекрасного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                                                -чувство героического</a:t>
            </a:r>
            <a:r>
              <a:rPr lang="en-US" sz="2800" dirty="0" smtClean="0">
                <a:solidFill>
                  <a:srgbClr val="002060"/>
                </a:solidFill>
              </a:rPr>
              <a:t>.</a:t>
            </a:r>
            <a:endParaRPr lang="ru-RU" sz="2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                                         </a:t>
            </a:r>
          </a:p>
          <a:p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 advTm="929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В </a:t>
            </a:r>
            <a:r>
              <a:rPr lang="ru-RU" b="1" dirty="0" smtClean="0">
                <a:solidFill>
                  <a:srgbClr val="FF0000"/>
                </a:solidFill>
              </a:rPr>
              <a:t>группе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3650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23 </a:t>
            </a:r>
            <a:r>
              <a:rPr lang="ru-RU" b="1" dirty="0">
                <a:solidFill>
                  <a:srgbClr val="7030A0"/>
                </a:solidFill>
              </a:rPr>
              <a:t>РЕБЕНКА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Девочек -7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Мальчиков 17</a:t>
            </a: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Воспитатели</a:t>
            </a:r>
          </a:p>
          <a:p>
            <a:pPr marL="0" indent="0" algn="ctr">
              <a:buNone/>
            </a:pPr>
            <a:r>
              <a:rPr lang="ru-RU" sz="2400" b="1" dirty="0" err="1" smtClean="0">
                <a:solidFill>
                  <a:srgbClr val="FF0000"/>
                </a:solidFill>
              </a:rPr>
              <a:t>Кайбазакова</a:t>
            </a:r>
            <a:r>
              <a:rPr lang="ru-RU" sz="2400" b="1" dirty="0" smtClean="0">
                <a:solidFill>
                  <a:srgbClr val="FF0000"/>
                </a:solidFill>
              </a:rPr>
              <a:t> Татьяна Николаевна</a:t>
            </a:r>
          </a:p>
          <a:p>
            <a:pPr marL="0" indent="0" algn="ctr">
              <a:buNone/>
            </a:pPr>
            <a:r>
              <a:rPr lang="ru-RU" sz="2400" b="1" dirty="0" err="1" smtClean="0">
                <a:solidFill>
                  <a:srgbClr val="FF0000"/>
                </a:solidFill>
              </a:rPr>
              <a:t>Проховцева</a:t>
            </a:r>
            <a:r>
              <a:rPr lang="ru-RU" sz="2400" b="1" dirty="0" smtClean="0">
                <a:solidFill>
                  <a:srgbClr val="FF0000"/>
                </a:solidFill>
              </a:rPr>
              <a:t> Елена Владимировна</a:t>
            </a: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Помощники воспитателя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Давыдова Светлана Владимировна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Давыдова Татьяна Александровна</a:t>
            </a:r>
          </a:p>
          <a:p>
            <a:pPr marL="0" indent="0" algn="ctr">
              <a:buNone/>
            </a:pPr>
            <a:endParaRPr lang="ru-RU" sz="28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800" b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769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132856"/>
            <a:ext cx="885698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solidFill>
                  <a:srgbClr val="FF0000"/>
                </a:solidFill>
              </a:rPr>
              <a:t>	Этот </a:t>
            </a:r>
            <a:r>
              <a:rPr lang="ru-RU" sz="3200" dirty="0">
                <a:solidFill>
                  <a:srgbClr val="FF0000"/>
                </a:solidFill>
              </a:rPr>
              <a:t>период благоприятный для развития всех познавательных процессов: </a:t>
            </a:r>
            <a:endParaRPr lang="ru-RU" sz="3200" dirty="0" smtClean="0">
              <a:solidFill>
                <a:srgbClr val="FF0000"/>
              </a:solidFill>
            </a:endParaRPr>
          </a:p>
          <a:p>
            <a:pPr algn="just"/>
            <a:r>
              <a:rPr lang="ru-RU" sz="3200" dirty="0" smtClean="0">
                <a:solidFill>
                  <a:srgbClr val="FF0000"/>
                </a:solidFill>
              </a:rPr>
              <a:t>внимания</a:t>
            </a:r>
            <a:r>
              <a:rPr lang="ru-RU" sz="3200" dirty="0">
                <a:solidFill>
                  <a:srgbClr val="FF0000"/>
                </a:solidFill>
              </a:rPr>
              <a:t>, восприятия, мышления, памяти, в</a:t>
            </a:r>
            <a:r>
              <a:rPr lang="ru-RU" sz="3200" dirty="0" smtClean="0">
                <a:solidFill>
                  <a:srgbClr val="FF0000"/>
                </a:solidFill>
              </a:rPr>
              <a:t>оображения</a:t>
            </a:r>
            <a:r>
              <a:rPr lang="ru-RU" sz="3200" dirty="0">
                <a:solidFill>
                  <a:srgbClr val="FF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0380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ПАМЯТЬ:</a:t>
            </a:r>
            <a:br>
              <a:rPr lang="ru-RU" b="1" i="1" u="sng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hangingPunct="0">
              <a:spcBef>
                <a:spcPct val="0"/>
              </a:spcBef>
              <a:buNone/>
            </a:pPr>
            <a:endParaRPr lang="ru-RU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lang="ru-RU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запоминать 6-8 картинок в течение 1-2 минут;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рассказывать наизусть несколько стихотворений;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пересказать близко к тексту прочитанное произведение;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сравнивать два изображения по памяти.</a:t>
            </a:r>
            <a:endParaRPr lang="ru-RU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597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ВНИМАНИЕ:</a:t>
            </a:r>
            <a:br>
              <a:rPr lang="ru-RU" b="1" i="1" u="sng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36504"/>
          </a:xfrm>
        </p:spPr>
        <p:txBody>
          <a:bodyPr/>
          <a:lstStyle/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lang="ru-RU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выполнить задание, не отвлекаясь в течение </a:t>
            </a:r>
            <a:r>
              <a:rPr lang="en-US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20</a:t>
            </a:r>
            <a:r>
              <a:rPr lang="ru-RU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lang="en-US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25</a:t>
            </a:r>
            <a:r>
              <a:rPr lang="ru-RU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минут;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удерживать в поле зрения 5-6 предметов;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находить 6 отличий между предметами;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  выполнять самостоятельно задания по предложенному образцу;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Находить 6-7 пар одинаковых предметов.</a:t>
            </a:r>
            <a:endParaRPr lang="ru-RU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600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МЫШЛЕНИЕ:</a:t>
            </a:r>
            <a:br>
              <a:rPr lang="ru-RU" b="1" i="1" u="sng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lang="ru-RU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определять последовательность событий;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складывать разрезанную картинку из 9 частей;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находить и объяснять несоответствия на рисунках;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находить и объяснять отличия между предметами и явлениями;</a:t>
            </a:r>
            <a:endParaRPr lang="ru-RU" dirty="0">
              <a:solidFill>
                <a:srgbClr val="7030A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находить среди предложенных 4 предметов лишний, объяснять свой выб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ор.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69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ПОЗНАНИЕ</a:t>
            </a:r>
            <a:br>
              <a:rPr lang="ru-RU" b="1" i="1" u="sng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5069160"/>
          </a:xfrm>
        </p:spPr>
        <p:txBody>
          <a:bodyPr/>
          <a:lstStyle/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r>
              <a:rPr lang="ru-RU" sz="2800" dirty="0" smtClean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Различать </a:t>
            </a:r>
            <a:r>
              <a:rPr lang="ru-RU" sz="28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и называть виды транспорта, предметы, облегчающие труд человека в быту.</a:t>
            </a:r>
            <a:endParaRPr lang="ru-RU" sz="2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r>
              <a:rPr lang="ru-RU" sz="28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Классифицировать предметы, определять материалы, из которых они сделаны.</a:t>
            </a:r>
            <a:endParaRPr lang="ru-RU" sz="2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r>
              <a:rPr lang="ru-RU" sz="28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Знать название родного города, страны, ее столицы, домашний адрес, И. О. родителей, их профессии.</a:t>
            </a:r>
            <a:endParaRPr lang="ru-RU" sz="2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r>
              <a:rPr lang="ru-RU" sz="28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Знать о взаимодействии человека с природой в разное время года.</a:t>
            </a:r>
            <a:endParaRPr lang="ru-RU" sz="2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r>
              <a:rPr lang="ru-RU" sz="28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Знать о значении солнца, воздуха, воды для человека, животных, растений.</a:t>
            </a:r>
            <a:endParaRPr lang="ru-RU" sz="2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r>
              <a:rPr lang="ru-RU" sz="28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Бережно относится к природе.</a:t>
            </a:r>
            <a:endParaRPr lang="ru-RU" sz="2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8950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МАТЕМАТИКА</a:t>
            </a:r>
            <a:r>
              <a:rPr lang="ru-RU" b="1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endParaRPr lang="ru-RU" sz="1800" dirty="0" smtClean="0">
              <a:solidFill>
                <a:srgbClr val="00206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algn="just" eaLnBrk="0" hangingPunct="0">
              <a:spcBef>
                <a:spcPct val="0"/>
              </a:spcBef>
              <a:buFontTx/>
              <a:buChar char="•"/>
            </a:pPr>
            <a:r>
              <a:rPr lang="ru-RU" sz="2000" dirty="0" smtClean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Счет </a:t>
            </a:r>
            <a:r>
              <a:rPr lang="ru-RU" sz="20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в пределах 10.</a:t>
            </a:r>
            <a:endParaRPr lang="ru-RU" sz="2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 eaLnBrk="0" hangingPunct="0">
              <a:spcBef>
                <a:spcPct val="0"/>
              </a:spcBef>
              <a:buFontTx/>
              <a:buChar char="•"/>
            </a:pPr>
            <a:r>
              <a:rPr lang="ru-RU" sz="20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Правильно пользоваться количественными и порядковыми числительными (в пределах 10), отвечает на вопросы: «Сколько?». «Который по счету?»</a:t>
            </a:r>
            <a:endParaRPr lang="ru-RU" sz="2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 eaLnBrk="0" hangingPunct="0">
              <a:spcBef>
                <a:spcPct val="0"/>
              </a:spcBef>
              <a:buFontTx/>
              <a:buChar char="•"/>
            </a:pPr>
            <a:r>
              <a:rPr lang="ru-RU" sz="20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Уравнивать неравные группы предметов двумя способами.</a:t>
            </a:r>
            <a:endParaRPr lang="ru-RU" sz="2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 eaLnBrk="0" hangingPunct="0">
              <a:spcBef>
                <a:spcPct val="0"/>
              </a:spcBef>
              <a:buFontTx/>
              <a:buChar char="•"/>
            </a:pPr>
            <a:r>
              <a:rPr lang="ru-RU" sz="20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Сравнивать предметы на глаз(по длине, ширине, высоте, толщине); проверяет точность определенным путем наложения или приложения.</a:t>
            </a:r>
            <a:endParaRPr lang="ru-RU" sz="2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 eaLnBrk="0" hangingPunct="0">
              <a:spcBef>
                <a:spcPct val="0"/>
              </a:spcBef>
              <a:buFontTx/>
              <a:buChar char="•"/>
            </a:pPr>
            <a:r>
              <a:rPr lang="ru-RU" sz="20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Размещать предметы различной величины (до 7-10) в порядке возрастания, убывания их длины, ширины, высоты, толщины.</a:t>
            </a:r>
            <a:endParaRPr lang="ru-RU" sz="2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 eaLnBrk="0" hangingPunct="0">
              <a:spcBef>
                <a:spcPct val="0"/>
              </a:spcBef>
              <a:buFontTx/>
              <a:buChar char="•"/>
            </a:pPr>
            <a:r>
              <a:rPr lang="ru-RU" sz="20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Выражать местонахождение предмета по отношению к себе, к другим предметам.</a:t>
            </a:r>
            <a:endParaRPr lang="ru-RU" sz="2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 eaLnBrk="0" hangingPunct="0">
              <a:spcBef>
                <a:spcPct val="0"/>
              </a:spcBef>
              <a:buFontTx/>
              <a:buChar char="•"/>
            </a:pPr>
            <a:r>
              <a:rPr lang="ru-RU" sz="20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Знать некоторые характерные особенности знакомых геометрических фигур.</a:t>
            </a:r>
            <a:endParaRPr lang="ru-RU" sz="2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 eaLnBrk="0" hangingPunct="0">
              <a:spcBef>
                <a:spcPct val="0"/>
              </a:spcBef>
              <a:buFontTx/>
              <a:buChar char="•"/>
            </a:pPr>
            <a:r>
              <a:rPr lang="ru-RU" sz="20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Называть утро, день, вечер, ночь; иметь представление о смене частей суток.</a:t>
            </a:r>
            <a:endParaRPr lang="ru-RU" sz="2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 eaLnBrk="0" hangingPunct="0">
              <a:spcBef>
                <a:spcPct val="0"/>
              </a:spcBef>
              <a:buFontTx/>
              <a:buChar char="•"/>
            </a:pPr>
            <a:r>
              <a:rPr lang="ru-RU" sz="20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Называть текущий день недели.</a:t>
            </a:r>
            <a:endParaRPr lang="ru-RU" sz="2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6645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РАЗВИТИЕ РЕЧИ</a:t>
            </a:r>
            <a:br>
              <a:rPr lang="ru-RU" b="1" i="1" u="sng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endParaRPr lang="ru-RU" sz="2000" dirty="0" smtClean="0">
              <a:solidFill>
                <a:srgbClr val="00206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r>
              <a:rPr lang="ru-RU" sz="2400" dirty="0" smtClean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Иметь </a:t>
            </a:r>
            <a:r>
              <a:rPr lang="ru-RU" sz="24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достаточно богатый словарный запас, около 4000 слов.</a:t>
            </a:r>
            <a:endParaRPr lang="ru-RU" sz="2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r>
              <a:rPr lang="ru-RU" sz="24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Может участвовать в беседе, высказывать свое мнение.</a:t>
            </a:r>
            <a:endParaRPr lang="ru-RU" sz="2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r>
              <a:rPr lang="ru-RU" sz="24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Уметь аргументировано и доброжелательно оценить ответ, высказывание сверстника.</a:t>
            </a:r>
            <a:endParaRPr lang="ru-RU" sz="2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r>
              <a:rPr lang="ru-RU" sz="24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Составлять по образцу рассказ по сюжетной картине, по набору картинок; последовательно, без существенных пропусков пересказывать небольшие литературные произведения.</a:t>
            </a:r>
            <a:endParaRPr lang="ru-RU" sz="2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r>
              <a:rPr lang="ru-RU" sz="2400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Уметь подбирать к существительным несколько прилагательных; заменять слова другим словом со сходным значением.</a:t>
            </a:r>
            <a:endParaRPr lang="en-US" sz="2400" dirty="0">
              <a:solidFill>
                <a:srgbClr val="7030A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Работать над интонационной выразительностью речи.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7363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u="sng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ЧТЕНИЕ ХУДОЖЕСТВЕННОЙ ЛИТЕРАТУРЫ</a:t>
            </a:r>
            <a:r>
              <a:rPr lang="ru-RU" b="1" i="1" u="sng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ru-RU" b="1" i="1" u="sng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r>
              <a:rPr lang="ru-RU" dirty="0" smtClean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Знать </a:t>
            </a:r>
            <a:r>
              <a:rPr lang="ru-RU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2-3 стихотворения, 2-3 считалки, </a:t>
            </a:r>
            <a:endParaRPr lang="ru-RU" dirty="0" smtClean="0">
              <a:solidFill>
                <a:srgbClr val="7030A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dirty="0" smtClean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2-3 </a:t>
            </a:r>
            <a:r>
              <a:rPr lang="ru-RU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загадки.</a:t>
            </a:r>
            <a:endParaRPr lang="ru-RU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r>
              <a:rPr lang="ru-RU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Называть жанр произведения.</a:t>
            </a:r>
            <a:endParaRPr lang="ru-RU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r>
              <a:rPr lang="ru-RU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Драматизировать небольшие сказки, читать по ролям стихотворения.</a:t>
            </a:r>
            <a:endParaRPr lang="ru-RU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hangingPunct="0">
              <a:spcBef>
                <a:spcPct val="0"/>
              </a:spcBef>
              <a:buFontTx/>
              <a:buChar char="•"/>
            </a:pPr>
            <a:r>
              <a:rPr lang="ru-RU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Называть любимого детского автора, любимые сказки и рассказы.</a:t>
            </a:r>
            <a:endParaRPr lang="ru-RU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965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23528" y="3764072"/>
            <a:ext cx="82809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endParaRPr lang="ru-RU" sz="2800" dirty="0">
              <a:solidFill>
                <a:srgbClr val="00206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420888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sz="2800" dirty="0">
                <a:solidFill>
                  <a:srgbClr val="7030A0"/>
                </a:solidFill>
              </a:rPr>
              <a:t>Нравственное развитие старшего дошкольника во многом зависит от степени участия в нем взрослого, т.к. именно в общении со взрослым ребенок узнает, осмысливает нравственные нормы и правила. У ребенка необходимо формировать привычку нравственного поведения. Этому способствует создание проблемных ситуаций и включение в них детей в процессе повседневной жизни.</a:t>
            </a:r>
          </a:p>
        </p:txBody>
      </p:sp>
    </p:spTree>
    <p:extLst>
      <p:ext uri="{BB962C8B-B14F-4D97-AF65-F5344CB8AC3E}">
        <p14:creationId xmlns:p14="http://schemas.microsoft.com/office/powerpoint/2010/main" val="1162077144"/>
      </p:ext>
    </p:extLst>
  </p:cSld>
  <p:clrMapOvr>
    <a:masterClrMapping/>
  </p:clrMapOvr>
  <p:transition spd="slow" advTm="903">
    <p:zoom dir="in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492896"/>
            <a:ext cx="85689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sz="2800" dirty="0">
                <a:solidFill>
                  <a:srgbClr val="7030A0"/>
                </a:solidFill>
              </a:rPr>
              <a:t>На фоне эмоциональной зависимости от оценок взрослого у ребенка </a:t>
            </a:r>
            <a:r>
              <a:rPr lang="ru-RU" sz="2800" b="1" i="1" dirty="0">
                <a:solidFill>
                  <a:srgbClr val="7030A0"/>
                </a:solidFill>
              </a:rPr>
              <a:t>развивается притязание на признание</a:t>
            </a:r>
            <a:r>
              <a:rPr lang="ru-RU" sz="2800" dirty="0">
                <a:solidFill>
                  <a:srgbClr val="7030A0"/>
                </a:solidFill>
              </a:rPr>
              <a:t>, выраженное в стремлении получить одобрение и похвалу, подтвердить свою значимость.</a:t>
            </a:r>
          </a:p>
        </p:txBody>
      </p:sp>
    </p:spTree>
    <p:extLst>
      <p:ext uri="{BB962C8B-B14F-4D97-AF65-F5344CB8AC3E}">
        <p14:creationId xmlns:p14="http://schemas.microsoft.com/office/powerpoint/2010/main" val="269763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/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Развивающая среда группы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ru-RU" b="1" dirty="0">
                <a:solidFill>
                  <a:srgbClr val="7030A0"/>
                </a:solidFill>
              </a:rPr>
              <a:t>Учебные уголки: математический уголок;</a:t>
            </a:r>
          </a:p>
          <a:p>
            <a:pPr marL="0" indent="0">
              <a:buNone/>
            </a:pPr>
            <a:r>
              <a:rPr lang="ru-RU" b="1" dirty="0">
                <a:solidFill>
                  <a:srgbClr val="7030A0"/>
                </a:solidFill>
              </a:rPr>
              <a:t>уголок развития речи</a:t>
            </a:r>
            <a:r>
              <a:rPr lang="ru-RU" b="1" dirty="0" smtClean="0">
                <a:solidFill>
                  <a:srgbClr val="7030A0"/>
                </a:solidFill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7030A0"/>
                </a:solidFill>
              </a:rPr>
              <a:t>Игровой </a:t>
            </a:r>
            <a:r>
              <a:rPr lang="ru-RU" b="1" dirty="0">
                <a:solidFill>
                  <a:srgbClr val="7030A0"/>
                </a:solidFill>
              </a:rPr>
              <a:t>уголок</a:t>
            </a:r>
            <a:r>
              <a:rPr lang="ru-RU" b="1" dirty="0" smtClean="0">
                <a:solidFill>
                  <a:srgbClr val="7030A0"/>
                </a:solidFill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7030A0"/>
                </a:solidFill>
              </a:rPr>
              <a:t>Уголок  ИЗО;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7030A0"/>
                </a:solidFill>
              </a:rPr>
              <a:t>Уголок настольных игр;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7030A0"/>
                </a:solidFill>
              </a:rPr>
              <a:t>Спортивный уголок;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7030A0"/>
                </a:solidFill>
              </a:rPr>
              <a:t>Уголок природы.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75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23528" y="3764072"/>
            <a:ext cx="82809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endParaRPr lang="ru-RU" sz="2800" dirty="0">
              <a:solidFill>
                <a:srgbClr val="00206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132856"/>
            <a:ext cx="86409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rgbClr val="7030A0"/>
                </a:solidFill>
              </a:rPr>
              <a:t>Достаточно часто в этом возрасте у детей появляется такая черта, как </a:t>
            </a:r>
            <a:r>
              <a:rPr lang="ru-RU" sz="2400" b="1" i="1" dirty="0">
                <a:solidFill>
                  <a:srgbClr val="7030A0"/>
                </a:solidFill>
              </a:rPr>
              <a:t>лживость</a:t>
            </a:r>
            <a:r>
              <a:rPr lang="ru-RU" sz="2400" dirty="0">
                <a:solidFill>
                  <a:srgbClr val="7030A0"/>
                </a:solidFill>
              </a:rPr>
              <a:t>, т.е. целенаправленное искажение истины. Развитию этой черты способствует нарушение детско-родительских отношений, когда близкий взрослый чрезмерной строгостью или негативным отношением блокирует развитие у ребенка позитивного самоощущения, уверенности в своих силах. И чтобы не потерять доверия взрослого, а часто и оградить себя от нападок, ребенок начинает придумывать оправдания своим оплошностям, перекладывать вину на других.</a:t>
            </a:r>
          </a:p>
        </p:txBody>
      </p:sp>
    </p:spTree>
    <p:extLst>
      <p:ext uri="{BB962C8B-B14F-4D97-AF65-F5344CB8AC3E}">
        <p14:creationId xmlns:p14="http://schemas.microsoft.com/office/powerpoint/2010/main" val="1769313913"/>
      </p:ext>
    </p:extLst>
  </p:cSld>
  <p:clrMapOvr>
    <a:masterClrMapping/>
  </p:clrMapOvr>
  <p:transition spd="slow" advTm="903">
    <p:zoom dir="in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7417" y="0"/>
            <a:ext cx="9036496" cy="778098"/>
          </a:xfrm>
        </p:spPr>
        <p:txBody>
          <a:bodyPr/>
          <a:lstStyle/>
          <a:p>
            <a:r>
              <a:rPr lang="ru-RU" sz="3200" b="1" dirty="0">
                <a:solidFill>
                  <a:srgbClr val="FF0000"/>
                </a:solidFill>
              </a:rPr>
              <a:t>Причины серьезных нарушений поведения детей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72816"/>
            <a:ext cx="9144000" cy="4353347"/>
          </a:xfrm>
        </p:spPr>
        <p:txBody>
          <a:bodyPr/>
          <a:lstStyle/>
          <a:p>
            <a:pPr>
              <a:buNone/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Борьба за внимание:</a:t>
            </a: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400" dirty="0" smtClean="0">
                <a:solidFill>
                  <a:srgbClr val="7030A0"/>
                </a:solidFill>
              </a:rPr>
              <a:t>ребенку не хватает внимания, которое ему так необходимо для нормального развития и эмоционального благополучия. Дети часто обижены на родителей. Причины могут быть разными.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 Борьба за самоутверждение: </a:t>
            </a:r>
            <a:r>
              <a:rPr lang="ru-RU" sz="2400" dirty="0" smtClean="0">
                <a:solidFill>
                  <a:srgbClr val="7030A0"/>
                </a:solidFill>
              </a:rPr>
              <a:t>борьба против чрезмерной родительской опеки.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 Потеря веры в собственный успех: </a:t>
            </a:r>
            <a:r>
              <a:rPr lang="ru-RU" sz="2400" dirty="0" smtClean="0">
                <a:solidFill>
                  <a:srgbClr val="7030A0"/>
                </a:solidFill>
              </a:rPr>
              <a:t>ребенок переживает свое неблагополучие в какой-то одной области, а неудачи у него возникают совсем в другой. Он приходит к выводу: «Нечего стараться, все равно ничего не выйдет»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2"/>
    </mc:Choice>
    <mc:Fallback xmlns="">
      <p:transition spd="slow" advTm="872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95536" y="2636912"/>
            <a:ext cx="828092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Но </a:t>
            </a:r>
            <a:r>
              <a:rPr lang="ru-RU" sz="2800" b="1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родители продолжают оставаться примером для </a:t>
            </a:r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детей и помогут им справиться со всеми трудностями. </a:t>
            </a:r>
            <a:r>
              <a:rPr lang="ru-RU" sz="2800" b="1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Если родители несут позитивную информацию, если у ребенка на душе хорошо, нет страха, обиды, тревоги, то любую информацию (личностную и интеллектуальную) можно заложить в </a:t>
            </a:r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ребенка</a:t>
            </a:r>
            <a:r>
              <a:rPr lang="ru-RU" sz="2800" b="1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ransition spd="slow" advTm="903">
    <p:zoom dir="in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5" y="1844824"/>
            <a:ext cx="799288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</a:rPr>
              <a:t>Спасибо за внимание!</a:t>
            </a:r>
          </a:p>
          <a:p>
            <a:pPr algn="ctr"/>
            <a:r>
              <a:rPr lang="ru-RU" sz="4800" dirty="0" smtClean="0">
                <a:solidFill>
                  <a:srgbClr val="FF0000"/>
                </a:solidFill>
              </a:rPr>
              <a:t>Счастья вашим семьям и успехов в воспитании детей!</a:t>
            </a:r>
            <a:endParaRPr lang="ru-RU" sz="48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User\Desktop\bigstock-Heart-in-child-and-mother-hand-84821600.jpg"/>
          <p:cNvPicPr>
            <a:picLocks noChangeAspect="1" noChangeArrowheads="1"/>
          </p:cNvPicPr>
          <p:nvPr/>
        </p:nvPicPr>
        <p:blipFill>
          <a:blip r:embed="rId2" cstate="print"/>
          <a:srcRect l="11496" r="12630" b="6698"/>
          <a:stretch>
            <a:fillRect/>
          </a:stretch>
        </p:blipFill>
        <p:spPr bwMode="auto">
          <a:xfrm>
            <a:off x="3059832" y="4797152"/>
            <a:ext cx="3240360" cy="2060848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  <a:softEdge rad="63500"/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 advTm="73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96944" cy="432048"/>
          </a:xfrm>
        </p:spPr>
        <p:txBody>
          <a:bodyPr/>
          <a:lstStyle/>
          <a:p>
            <a:r>
              <a:rPr lang="ru-RU" sz="4000" b="1" dirty="0">
                <a:solidFill>
                  <a:srgbClr val="FF0000"/>
                </a:solidFill>
              </a:rPr>
              <a:t>Образовательная </a:t>
            </a:r>
            <a:r>
              <a:rPr lang="ru-RU" sz="4000" b="1" dirty="0" smtClean="0">
                <a:solidFill>
                  <a:srgbClr val="FF0000"/>
                </a:solidFill>
              </a:rPr>
              <a:t>деятельность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 smtClean="0">
                <a:solidFill>
                  <a:srgbClr val="7030A0"/>
                </a:solidFill>
              </a:rPr>
              <a:t>Рабочая </a:t>
            </a:r>
            <a:r>
              <a:rPr lang="ru-RU" sz="2400" dirty="0">
                <a:solidFill>
                  <a:srgbClr val="7030A0"/>
                </a:solidFill>
              </a:rPr>
              <a:t>программа образовательной деятельности в </a:t>
            </a:r>
            <a:r>
              <a:rPr lang="ru-RU" sz="2400" dirty="0" smtClean="0">
                <a:solidFill>
                  <a:srgbClr val="7030A0"/>
                </a:solidFill>
              </a:rPr>
              <a:t>старшей </a:t>
            </a:r>
            <a:r>
              <a:rPr lang="ru-RU" sz="2400" dirty="0">
                <a:solidFill>
                  <a:srgbClr val="7030A0"/>
                </a:solidFill>
              </a:rPr>
              <a:t>группе общеразвивающей направленности на </a:t>
            </a:r>
            <a:r>
              <a:rPr lang="ru-RU" sz="2400" dirty="0" smtClean="0">
                <a:solidFill>
                  <a:srgbClr val="7030A0"/>
                </a:solidFill>
              </a:rPr>
              <a:t>2020 </a:t>
            </a:r>
            <a:r>
              <a:rPr lang="ru-RU" sz="2400" dirty="0">
                <a:solidFill>
                  <a:srgbClr val="7030A0"/>
                </a:solidFill>
              </a:rPr>
              <a:t>– </a:t>
            </a:r>
            <a:r>
              <a:rPr lang="ru-RU" sz="2400" dirty="0" smtClean="0">
                <a:solidFill>
                  <a:srgbClr val="7030A0"/>
                </a:solidFill>
              </a:rPr>
              <a:t>2021 </a:t>
            </a:r>
            <a:r>
              <a:rPr lang="ru-RU" sz="2400" dirty="0">
                <a:solidFill>
                  <a:srgbClr val="7030A0"/>
                </a:solidFill>
              </a:rPr>
              <a:t>учебный год </a:t>
            </a:r>
            <a:r>
              <a:rPr lang="ru-RU" sz="2400" dirty="0" smtClean="0">
                <a:solidFill>
                  <a:srgbClr val="7030A0"/>
                </a:solidFill>
              </a:rPr>
              <a:t>разработана </a:t>
            </a:r>
            <a:r>
              <a:rPr lang="ru-RU" sz="2400" dirty="0">
                <a:solidFill>
                  <a:srgbClr val="7030A0"/>
                </a:solidFill>
              </a:rPr>
              <a:t>в соответствии с основной образовательной программой дошкольного образования МАДОУ «Родничок» Первомайского района </a:t>
            </a:r>
            <a:r>
              <a:rPr lang="ru-RU" sz="2400" dirty="0" smtClean="0">
                <a:solidFill>
                  <a:srgbClr val="7030A0"/>
                </a:solidFill>
              </a:rPr>
              <a:t>с </a:t>
            </a:r>
            <a:r>
              <a:rPr lang="ru-RU" sz="2400" dirty="0">
                <a:solidFill>
                  <a:srgbClr val="7030A0"/>
                </a:solidFill>
              </a:rPr>
              <a:t>учётом примерной основной образовательной программы дошкольного образования  «От рождения до школы», под редакцией Н.Е. </a:t>
            </a:r>
            <a:r>
              <a:rPr lang="ru-RU" sz="2400" dirty="0" err="1">
                <a:solidFill>
                  <a:srgbClr val="7030A0"/>
                </a:solidFill>
              </a:rPr>
              <a:t>Вераксы</a:t>
            </a:r>
            <a:r>
              <a:rPr lang="ru-RU" sz="2400" dirty="0">
                <a:solidFill>
                  <a:srgbClr val="7030A0"/>
                </a:solidFill>
              </a:rPr>
              <a:t>, Т.С. Комаровой, М.А. Васильевой (далее «От рождения до школы»), </a:t>
            </a:r>
          </a:p>
        </p:txBody>
      </p:sp>
    </p:spTree>
    <p:extLst>
      <p:ext uri="{BB962C8B-B14F-4D97-AF65-F5344CB8AC3E}">
        <p14:creationId xmlns:p14="http://schemas.microsoft.com/office/powerpoint/2010/main" val="192513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5"/>
    </mc:Choice>
    <mc:Fallback xmlns="">
      <p:transition spd="slow" advTm="975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/>
          <a:lstStyle/>
          <a:p>
            <a:r>
              <a:rPr lang="ru-RU" sz="4000" b="1" dirty="0">
                <a:solidFill>
                  <a:srgbClr val="FF0000"/>
                </a:solidFill>
              </a:rPr>
              <a:t>Цель </a:t>
            </a:r>
            <a:r>
              <a:rPr lang="ru-RU" sz="4000" b="1" dirty="0" smtClean="0">
                <a:solidFill>
                  <a:srgbClr val="FF0000"/>
                </a:solidFill>
              </a:rPr>
              <a:t>программы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ru-RU" sz="2800" b="1" dirty="0" smtClean="0"/>
          </a:p>
          <a:p>
            <a:pPr marL="0" indent="0" algn="just"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Накопление </a:t>
            </a:r>
            <a:r>
              <a:rPr lang="ru-RU" sz="2800" b="1" dirty="0">
                <a:solidFill>
                  <a:srgbClr val="7030A0"/>
                </a:solidFill>
              </a:rPr>
              <a:t>ребёнком культурного опыта деятельности и общения в процессе взаимодействия с окружающим миром, другими  детьми и взрослыми, решение задач и проблем </a:t>
            </a:r>
            <a:r>
              <a:rPr lang="ru-RU" sz="2800" b="1" dirty="0" smtClean="0">
                <a:solidFill>
                  <a:srgbClr val="7030A0"/>
                </a:solidFill>
              </a:rPr>
              <a:t>(в </a:t>
            </a:r>
            <a:r>
              <a:rPr lang="ru-RU" sz="2800" b="1" dirty="0">
                <a:solidFill>
                  <a:srgbClr val="7030A0"/>
                </a:solidFill>
              </a:rPr>
              <a:t>соответствии с возрастом) как основы для формирования в его сознании целостной картины мира, готовности к непрерывному </a:t>
            </a:r>
            <a:r>
              <a:rPr lang="ru-RU" sz="2800" b="1" dirty="0" smtClean="0">
                <a:solidFill>
                  <a:srgbClr val="7030A0"/>
                </a:solidFill>
              </a:rPr>
              <a:t>образованию, </a:t>
            </a:r>
            <a:r>
              <a:rPr lang="ru-RU" sz="2800" b="1" dirty="0">
                <a:solidFill>
                  <a:srgbClr val="7030A0"/>
                </a:solidFill>
              </a:rPr>
              <a:t>саморазвитию и успешной самореализации на всех этапах жизни.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425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5"/>
    </mc:Choice>
    <mc:Fallback xmlns="">
      <p:transition spd="slow" advTm="775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/>
          <a:lstStyle/>
          <a:p>
            <a:r>
              <a:rPr lang="ru-RU" sz="4000" b="1" dirty="0">
                <a:solidFill>
                  <a:srgbClr val="FF0000"/>
                </a:solidFill>
              </a:rPr>
              <a:t>Задачи на учебный 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lvl="0"/>
            <a:r>
              <a:rPr lang="ru-RU" sz="2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Охрана </a:t>
            </a:r>
            <a:r>
              <a:rPr lang="ru-RU" sz="2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укрепление здоровья детей, обеспечение их физической и психологической безопасности, эмоционального благополучия; создание комфортных условий жизнедеятельности, в том числе каждый ребёнок чувствует себя защищённым и уверенным в том, что его любят и принимают таким, какой он есть;</a:t>
            </a:r>
          </a:p>
          <a:p>
            <a:pPr lvl="0"/>
            <a:r>
              <a:rPr lang="ru-RU" sz="2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социальных, нравственных, физических, интеллектуальных , эстетических качеств детей; создание благоприятных условий для гармоничного развития детей в соответствии с возрастными и индивидуальными особенностями и склонностями каждого ребёнка;</a:t>
            </a:r>
          </a:p>
          <a:p>
            <a:pPr lvl="0"/>
            <a:r>
              <a:rPr lang="ru-RU" sz="2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у ребёнка способностей и потребностей открывать и творить самого себя в основных формах человеческой деятельности, готовности познавать себя в единстве с миром в диалоге с  ним; </a:t>
            </a:r>
          </a:p>
        </p:txBody>
      </p:sp>
    </p:spTree>
    <p:extLst>
      <p:ext uri="{BB962C8B-B14F-4D97-AF65-F5344CB8AC3E}">
        <p14:creationId xmlns:p14="http://schemas.microsoft.com/office/powerpoint/2010/main" val="374057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5"/>
    </mc:Choice>
    <mc:Fallback xmlns="">
      <p:transition spd="slow" advTm="615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276872"/>
            <a:ext cx="828092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Формирование общей культуры личности ребёнка в том числе ценностей здорового образа жизни, предпосылок учебной деятельности, инициативности, самостоятельности и ответственности, активной жизненной позиции;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Развитие способностей творческого потенциала каждого ребёнка; организация содержательного взаимодействия ребёнка с другими детьми и взрослыми и окружающим миром на основе гуманистических ценностей и идеалов. Прав свободного человека; воспитание в детях патриотических чувств, любви к Родине, гордости за её достижения на основе духовно – нравственных и социокультурных ценностей и принятых в обществе правил и норм поведения в интересах человека, семьи, общества</a:t>
            </a:r>
            <a:r>
              <a:rPr lang="ru-RU" sz="2000" dirty="0" smtClean="0">
                <a:solidFill>
                  <a:srgbClr val="7030A0"/>
                </a:solidFill>
              </a:rPr>
              <a:t>;</a:t>
            </a:r>
            <a:endParaRPr lang="ru-RU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04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132856"/>
            <a:ext cx="864096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Формирование социокультурной среды, соответствующей возрастным, индивидуальным, психологическим и физиологическим особенностям детей; объединение </a:t>
            </a:r>
            <a:r>
              <a:rPr lang="ru-RU" sz="2000" dirty="0" err="1">
                <a:solidFill>
                  <a:srgbClr val="7030A0"/>
                </a:solidFill>
              </a:rPr>
              <a:t>воспитательно</a:t>
            </a:r>
            <a:r>
              <a:rPr lang="ru-RU" sz="2000" dirty="0">
                <a:solidFill>
                  <a:srgbClr val="7030A0"/>
                </a:solidFill>
              </a:rPr>
              <a:t> – оздоровительных ресурсов семьи и МАДОУ на основе традиционных духовно – нравственных ценностей семьи и общества; установление партнерских взаимоотношений с семьёй, оказание ей </a:t>
            </a:r>
            <a:r>
              <a:rPr lang="ru-RU" sz="2000" dirty="0" err="1">
                <a:solidFill>
                  <a:srgbClr val="7030A0"/>
                </a:solidFill>
              </a:rPr>
              <a:t>психолого</a:t>
            </a:r>
            <a:r>
              <a:rPr lang="ru-RU" sz="2000" dirty="0">
                <a:solidFill>
                  <a:srgbClr val="7030A0"/>
                </a:solidFill>
              </a:rPr>
              <a:t>  – педагогической поддержки, повышение компетентности родителей (законных представителей) в вопросах развития и образования, охраны и укрепления здоровья;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Обеспечение преемственности целей, задач, методов и содержания образования с позиции </a:t>
            </a:r>
            <a:r>
              <a:rPr lang="ru-RU" sz="2000" dirty="0" err="1">
                <a:solidFill>
                  <a:srgbClr val="7030A0"/>
                </a:solidFill>
              </a:rPr>
              <a:t>самоценности</a:t>
            </a:r>
            <a:r>
              <a:rPr lang="ru-RU" sz="2000" dirty="0">
                <a:solidFill>
                  <a:srgbClr val="7030A0"/>
                </a:solidFill>
              </a:rPr>
              <a:t> каждого возраста и непрерывности образования на всех этапах жизни человека</a:t>
            </a:r>
          </a:p>
        </p:txBody>
      </p:sp>
    </p:spTree>
    <p:extLst>
      <p:ext uri="{BB962C8B-B14F-4D97-AF65-F5344CB8AC3E}">
        <p14:creationId xmlns:p14="http://schemas.microsoft.com/office/powerpoint/2010/main" val="414238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507288" cy="764704"/>
          </a:xfrm>
        </p:spPr>
        <p:txBody>
          <a:bodyPr/>
          <a:lstStyle/>
          <a:p>
            <a:r>
              <a:rPr lang="ru-RU" alt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деятельность распределена по областям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971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040490" y="1967737"/>
            <a:ext cx="3062801" cy="127452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</a:rPr>
              <a:t>Физическое развитие</a:t>
            </a:r>
          </a:p>
        </p:txBody>
      </p:sp>
      <p:sp>
        <p:nvSpPr>
          <p:cNvPr id="5" name="Овал 4"/>
          <p:cNvSpPr/>
          <p:nvPr/>
        </p:nvSpPr>
        <p:spPr>
          <a:xfrm>
            <a:off x="179512" y="2708920"/>
            <a:ext cx="2829002" cy="122413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</a:rPr>
              <a:t>Познавательное развитие</a:t>
            </a:r>
          </a:p>
        </p:txBody>
      </p:sp>
      <p:sp>
        <p:nvSpPr>
          <p:cNvPr id="6" name="Овал 5"/>
          <p:cNvSpPr/>
          <p:nvPr/>
        </p:nvSpPr>
        <p:spPr>
          <a:xfrm>
            <a:off x="6382543" y="2924943"/>
            <a:ext cx="2615485" cy="147681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</a:rPr>
              <a:t>Речевое развитие</a:t>
            </a:r>
          </a:p>
        </p:txBody>
      </p:sp>
      <p:sp>
        <p:nvSpPr>
          <p:cNvPr id="7" name="Овал 6"/>
          <p:cNvSpPr/>
          <p:nvPr/>
        </p:nvSpPr>
        <p:spPr>
          <a:xfrm>
            <a:off x="827584" y="4525553"/>
            <a:ext cx="3086000" cy="13517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</a:rPr>
              <a:t>Художественно-эстетическое развитие</a:t>
            </a:r>
          </a:p>
        </p:txBody>
      </p:sp>
      <p:sp>
        <p:nvSpPr>
          <p:cNvPr id="9" name="Овал 8"/>
          <p:cNvSpPr/>
          <p:nvPr/>
        </p:nvSpPr>
        <p:spPr>
          <a:xfrm>
            <a:off x="5796136" y="4797152"/>
            <a:ext cx="72008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716016" y="4647264"/>
            <a:ext cx="3168352" cy="123000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</a:rPr>
              <a:t>Социально-коммуникативное развитие</a:t>
            </a:r>
          </a:p>
        </p:txBody>
      </p:sp>
    </p:spTree>
    <p:extLst>
      <p:ext uri="{BB962C8B-B14F-4D97-AF65-F5344CB8AC3E}">
        <p14:creationId xmlns:p14="http://schemas.microsoft.com/office/powerpoint/2010/main" val="3030000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6"/>
    </mc:Choice>
    <mc:Fallback xmlns="">
      <p:transition spd="slow" advTm="65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0" grpId="0" animBg="1"/>
    </p:bldLst>
  </p:timing>
</p:sld>
</file>

<file path=ppt/theme/theme1.xml><?xml version="1.0" encoding="utf-8"?>
<a:theme xmlns:a="http://schemas.openxmlformats.org/drawingml/2006/main" name="Шаблон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1732</TotalTime>
  <Words>1352</Words>
  <Application>Microsoft Office PowerPoint</Application>
  <PresentationFormat>Экран (4:3)</PresentationFormat>
  <Paragraphs>164</Paragraphs>
  <Slides>33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7" baseType="lpstr">
      <vt:lpstr>Arial</vt:lpstr>
      <vt:lpstr>Calibri</vt:lpstr>
      <vt:lpstr>Times New Roman</vt:lpstr>
      <vt:lpstr>Шаблон 2</vt:lpstr>
      <vt:lpstr> ВОЗРАСТНЫЕ  ОСОБЕННОСТИ       ДЕТЕЙ СТАРШЕГО ДОШКОЛЬНОГО ВОЗРАСТА  5-6 ЛЕТ Средняя группа Фантазеры  Воспитатель:  Кайбазакова Татьяна Николаевна  Село Первомайское - 2020 </vt:lpstr>
      <vt:lpstr>В группе</vt:lpstr>
      <vt:lpstr>Развивающая среда группы</vt:lpstr>
      <vt:lpstr>Образовательная деятельность</vt:lpstr>
      <vt:lpstr>Цель программы</vt:lpstr>
      <vt:lpstr>Задачи на учебный год</vt:lpstr>
      <vt:lpstr>Презентация PowerPoint</vt:lpstr>
      <vt:lpstr>Презентация PowerPoint</vt:lpstr>
      <vt:lpstr>Образовательная деятельность распределена по областям</vt:lpstr>
      <vt:lpstr>Различные виды деятельности</vt:lpstr>
      <vt:lpstr>Кружковая деятельность</vt:lpstr>
      <vt:lpstr>Проектная деятельность </vt:lpstr>
      <vt:lpstr>Взаимодействие с родителями</vt:lpstr>
      <vt:lpstr>Какой он?</vt:lpstr>
      <vt:lpstr>Презентация PowerPoint</vt:lpstr>
      <vt:lpstr>Социально-коммуникативное развитие</vt:lpstr>
      <vt:lpstr>Презентация PowerPoint</vt:lpstr>
      <vt:lpstr>Презентация PowerPoint</vt:lpstr>
      <vt:lpstr> Формируются высшие чувства</vt:lpstr>
      <vt:lpstr>Презентация PowerPoint</vt:lpstr>
      <vt:lpstr>ПАМЯТЬ: </vt:lpstr>
      <vt:lpstr>ВНИМАНИЕ: </vt:lpstr>
      <vt:lpstr>МЫШЛЕНИЕ: </vt:lpstr>
      <vt:lpstr>ПОЗНАНИЕ </vt:lpstr>
      <vt:lpstr>МАТЕМАТИКА </vt:lpstr>
      <vt:lpstr>РАЗВИТИЕ РЕЧИ </vt:lpstr>
      <vt:lpstr>ЧТЕНИЕ ХУДОЖЕСТВЕННОЙ ЛИТЕРАТУРЫ </vt:lpstr>
      <vt:lpstr>Презентация PowerPoint</vt:lpstr>
      <vt:lpstr>Презентация PowerPoint</vt:lpstr>
      <vt:lpstr>Презентация PowerPoint</vt:lpstr>
      <vt:lpstr>Причины серьезных нарушений поведения детей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ВОЗРАСТНЫЕ  ОСОБЕННОСТИ       ДЕТЕЙ  5-6 ЛЕТ</dc:title>
  <dc:creator>Пользователь</dc:creator>
  <cp:lastModifiedBy>Пользователь Windows</cp:lastModifiedBy>
  <cp:revision>74</cp:revision>
  <dcterms:created xsi:type="dcterms:W3CDTF">2013-10-18T17:44:48Z</dcterms:created>
  <dcterms:modified xsi:type="dcterms:W3CDTF">2020-11-27T03:29:16Z</dcterms:modified>
</cp:coreProperties>
</file>